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1" r:id="rId1"/>
  </p:sldMasterIdLst>
  <p:sldIdLst>
    <p:sldId id="256" r:id="rId2"/>
    <p:sldId id="270" r:id="rId3"/>
    <p:sldId id="263" r:id="rId4"/>
    <p:sldId id="269" r:id="rId5"/>
    <p:sldId id="265" r:id="rId6"/>
    <p:sldId id="266" r:id="rId7"/>
    <p:sldId id="272" r:id="rId8"/>
    <p:sldId id="273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49"/>
    <p:restoredTop sz="94694"/>
  </p:normalViewPr>
  <p:slideViewPr>
    <p:cSldViewPr snapToGrid="0">
      <p:cViewPr varScale="1">
        <p:scale>
          <a:sx n="106" d="100"/>
          <a:sy n="106" d="100"/>
        </p:scale>
        <p:origin x="19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12/6/23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29922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9988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27905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12/6/23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49173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12/6/23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06939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3485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12/6/23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785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12/6/23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36151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12/6/23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16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78233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12/6/23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90050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12/6/23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755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20" r:id="rId6"/>
    <p:sldLayoutId id="2147483715" r:id="rId7"/>
    <p:sldLayoutId id="2147483716" r:id="rId8"/>
    <p:sldLayoutId id="2147483717" r:id="rId9"/>
    <p:sldLayoutId id="2147483719" r:id="rId10"/>
    <p:sldLayoutId id="2147483718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8D754BEE-33D0-4865-A5AF-DF2D40273C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4552" r="-1" b="1918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16951C-B9EC-8116-30E3-449ECA8AD6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49238" y="1145080"/>
            <a:ext cx="9090476" cy="2179601"/>
          </a:xfrm>
        </p:spPr>
        <p:txBody>
          <a:bodyPr anchor="b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Analyzing University Guidelines on generative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C0038D-40D9-2C1A-0513-51FE1732DB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99029" y="3774105"/>
            <a:ext cx="6190895" cy="1633040"/>
          </a:xfrm>
        </p:spPr>
        <p:txBody>
          <a:bodyPr anchor="t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Ritesh Verma</a:t>
            </a:r>
          </a:p>
          <a:p>
            <a:pPr algn="ctr"/>
            <a:r>
              <a:rPr lang="en-US">
                <a:solidFill>
                  <a:srgbClr val="FFFFFF"/>
                </a:solidFill>
              </a:rPr>
              <a:t>Vipul Sarode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25A2CBEC-4F23-437D-9D03-9968C9B79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094120" y="-1094120"/>
            <a:ext cx="1085312" cy="327355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75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08356" y="353329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6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78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6264A856-A4F6-4068-9AC3-7B38A00DA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2983E8C-44FB-463B-B6B0-B53E96ACCD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6AD7FCC-3422-42C3-A2AD-69ADFEA6E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4ECA670-C540-4DCE-8F03-EC843D518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CB6083-DDE0-460C-987E-E64587630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89" name="Graphic 12">
              <a:extLst>
                <a:ext uri="{FF2B5EF4-FFF2-40B4-BE49-F238E27FC236}">
                  <a16:creationId xmlns:a16="http://schemas.microsoft.com/office/drawing/2014/main" id="{378004C4-6786-473C-BB2A-AAA6EF1151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Graphic 15">
              <a:extLst>
                <a:ext uri="{FF2B5EF4-FFF2-40B4-BE49-F238E27FC236}">
                  <a16:creationId xmlns:a16="http://schemas.microsoft.com/office/drawing/2014/main" id="{455376B6-DAB5-4A34-A8BE-15DE02CAF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Graphic 15">
              <a:extLst>
                <a:ext uri="{FF2B5EF4-FFF2-40B4-BE49-F238E27FC236}">
                  <a16:creationId xmlns:a16="http://schemas.microsoft.com/office/drawing/2014/main" id="{EC2A85A1-668E-48DF-A484-FADE64BE6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D16C5EE-54EB-4800-8860-E622EEDE84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06529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69FFF-3EF0-04E2-1F2B-8B1D9F792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ECEAF-0CE7-4FBD-D995-B8A9E4899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Analyzing University guidelines on the use of AI tools</a:t>
            </a:r>
          </a:p>
          <a:p>
            <a:pPr marL="457200" indent="-457200">
              <a:buAutoNum type="arabicParenR"/>
            </a:pPr>
            <a:r>
              <a:rPr lang="en-US" dirty="0"/>
              <a:t>Find out major concerns of universities when working with AI.</a:t>
            </a:r>
          </a:p>
          <a:p>
            <a:pPr marL="457200" indent="-457200">
              <a:buAutoNum type="arabicParenR"/>
            </a:pPr>
            <a:r>
              <a:rPr lang="en-US" dirty="0"/>
              <a:t>Find out if a university encourages or discourages the use of AI.</a:t>
            </a:r>
          </a:p>
          <a:p>
            <a:pPr marL="457200" indent="-457200">
              <a:buAutoNum type="arabicParenR"/>
            </a:pPr>
            <a:r>
              <a:rPr lang="en-US" dirty="0"/>
              <a:t>Find out which universities extensively focuses on data privacy and security.</a:t>
            </a:r>
          </a:p>
          <a:p>
            <a:pPr marL="457200" indent="-457200">
              <a:buAutoNum type="arabicParenR"/>
            </a:pPr>
            <a:r>
              <a:rPr lang="en-US" dirty="0"/>
              <a:t>Find out the universities implementing strong ethics on </a:t>
            </a:r>
            <a:r>
              <a:rPr lang="en-US"/>
              <a:t>AI usage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157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96D64-BBA1-4ACC-FCC1-682820A26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503EE1-320F-51AA-A49B-02CB66BF1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1408" y="2522537"/>
            <a:ext cx="5479613" cy="427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379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C6830-43EB-3AE3-4497-651AB319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91B9D-CBF4-988C-001F-BF43669D9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410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6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3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4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FDC431-ADA4-4CAD-549A-425ECF1B5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1122363"/>
            <a:ext cx="3871539" cy="197834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Sentiments of Universities towards AI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8972B65B-8AFA-4B5C-BFC6-E443F3777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0"/>
            <a:ext cx="1839951" cy="1423657"/>
          </a:xfrm>
          <a:custGeom>
            <a:avLst/>
            <a:gdLst>
              <a:gd name="connsiteX0" fmla="*/ 0 w 2331138"/>
              <a:gd name="connsiteY0" fmla="*/ 0 h 3352676"/>
              <a:gd name="connsiteX1" fmla="*/ 2331138 w 2331138"/>
              <a:gd name="connsiteY1" fmla="*/ 0 h 3352676"/>
              <a:gd name="connsiteX2" fmla="*/ 2331138 w 2331138"/>
              <a:gd name="connsiteY2" fmla="*/ 3352676 h 3352676"/>
              <a:gd name="connsiteX3" fmla="*/ 2097210 w 2331138"/>
              <a:gd name="connsiteY3" fmla="*/ 3226228 h 3352676"/>
              <a:gd name="connsiteX4" fmla="*/ 214881 w 2331138"/>
              <a:gd name="connsiteY4" fmla="*/ 1176738 h 3352676"/>
              <a:gd name="connsiteX5" fmla="*/ 1129 w 2331138"/>
              <a:gd name="connsiteY5" fmla="*/ 67475 h 3352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31138" h="3352676">
                <a:moveTo>
                  <a:pt x="0" y="0"/>
                </a:moveTo>
                <a:lnTo>
                  <a:pt x="2331138" y="0"/>
                </a:lnTo>
                <a:lnTo>
                  <a:pt x="2331138" y="3352676"/>
                </a:lnTo>
                <a:lnTo>
                  <a:pt x="2097210" y="3226228"/>
                </a:lnTo>
                <a:cubicBezTo>
                  <a:pt x="1273150" y="2744079"/>
                  <a:pt x="560886" y="2027200"/>
                  <a:pt x="214881" y="1176738"/>
                </a:cubicBezTo>
                <a:cubicBezTo>
                  <a:pt x="72781" y="827511"/>
                  <a:pt x="14297" y="430630"/>
                  <a:pt x="1129" y="6747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5" name="Graphic 78">
            <a:extLst>
              <a:ext uri="{FF2B5EF4-FFF2-40B4-BE49-F238E27FC236}">
                <a16:creationId xmlns:a16="http://schemas.microsoft.com/office/drawing/2014/main" id="{8B32F32D-2578-47BA-A8C8-B9CC3F8A0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6" name="Graphic 78">
              <a:extLst>
                <a:ext uri="{FF2B5EF4-FFF2-40B4-BE49-F238E27FC236}">
                  <a16:creationId xmlns:a16="http://schemas.microsoft.com/office/drawing/2014/main" id="{FE39C5A6-D000-4F68-8942-DD0D6D6F83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aphic 78">
              <a:extLst>
                <a:ext uri="{FF2B5EF4-FFF2-40B4-BE49-F238E27FC236}">
                  <a16:creationId xmlns:a16="http://schemas.microsoft.com/office/drawing/2014/main" id="{E89890B6-1232-480B-A1E4-4EE4897F6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AA2A92B4-DD5E-4659-876C-CEF27D8A33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CB3716F9-57FA-4E55-B926-D141DFDE70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6E65CA48-F624-4AAA-B08C-4D030E798B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Graphic 78">
                <a:extLst>
                  <a:ext uri="{FF2B5EF4-FFF2-40B4-BE49-F238E27FC236}">
                    <a16:creationId xmlns:a16="http://schemas.microsoft.com/office/drawing/2014/main" id="{5AB96607-3A57-4F71-87E5-C0D546FEBF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12E4DA0-BEDC-AB43-8C17-D28123AE7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874" y="1866512"/>
            <a:ext cx="3982691" cy="3883122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2C8F36-D051-EF2F-F982-A2135426E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23719" y="1282066"/>
            <a:ext cx="3328338" cy="4467568"/>
          </a:xfrm>
          <a:prstGeom prst="rect">
            <a:avLst/>
          </a:prstGeom>
        </p:spPr>
      </p:pic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86E5E1D-FD49-448F-83C8-E06466BE5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899042" y="5608708"/>
            <a:ext cx="4292956" cy="1249292"/>
          </a:xfrm>
          <a:custGeom>
            <a:avLst/>
            <a:gdLst>
              <a:gd name="connsiteX0" fmla="*/ 0 w 4238069"/>
              <a:gd name="connsiteY0" fmla="*/ 0 h 1903025"/>
              <a:gd name="connsiteX1" fmla="*/ 113310 w 4238069"/>
              <a:gd name="connsiteY1" fmla="*/ 8960 h 1903025"/>
              <a:gd name="connsiteX2" fmla="*/ 291503 w 4238069"/>
              <a:gd name="connsiteY2" fmla="*/ 37000 h 1903025"/>
              <a:gd name="connsiteX3" fmla="*/ 3082930 w 4238069"/>
              <a:gd name="connsiteY3" fmla="*/ 1104916 h 1903025"/>
              <a:gd name="connsiteX4" fmla="*/ 3881548 w 4238069"/>
              <a:gd name="connsiteY4" fmla="*/ 1668276 h 1903025"/>
              <a:gd name="connsiteX5" fmla="*/ 4238069 w 4238069"/>
              <a:gd name="connsiteY5" fmla="*/ 1903025 h 1903025"/>
              <a:gd name="connsiteX6" fmla="*/ 0 w 4238069"/>
              <a:gd name="connsiteY6" fmla="*/ 1903025 h 190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8069" h="1903025">
                <a:moveTo>
                  <a:pt x="0" y="0"/>
                </a:moveTo>
                <a:lnTo>
                  <a:pt x="113310" y="8960"/>
                </a:lnTo>
                <a:cubicBezTo>
                  <a:pt x="173365" y="16155"/>
                  <a:pt x="232870" y="25632"/>
                  <a:pt x="291503" y="37000"/>
                </a:cubicBezTo>
                <a:cubicBezTo>
                  <a:pt x="1250780" y="222537"/>
                  <a:pt x="2264787" y="499636"/>
                  <a:pt x="3082930" y="1104916"/>
                </a:cubicBezTo>
                <a:cubicBezTo>
                  <a:pt x="3348371" y="1301283"/>
                  <a:pt x="3614239" y="1488349"/>
                  <a:pt x="3881548" y="1668276"/>
                </a:cubicBezTo>
                <a:lnTo>
                  <a:pt x="4238069" y="1903025"/>
                </a:lnTo>
                <a:lnTo>
                  <a:pt x="0" y="1903025"/>
                </a:ln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82E7BA0-A7BA-4C61-9D6F-5345A5405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447993" y="5742897"/>
            <a:ext cx="886141" cy="802496"/>
            <a:chOff x="10948005" y="3272152"/>
            <a:chExt cx="868640" cy="786648"/>
          </a:xfrm>
          <a:solidFill>
            <a:schemeClr val="accent6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5369E81-3115-4284-995E-F753EB421C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4729589-1C6A-4995-83DB-3C8AC2B8D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7A966D0D-0B99-4534-8150-ECA25F804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9" name="Graphic 12">
              <a:extLst>
                <a:ext uri="{FF2B5EF4-FFF2-40B4-BE49-F238E27FC236}">
                  <a16:creationId xmlns:a16="http://schemas.microsoft.com/office/drawing/2014/main" id="{7DC8EDF8-9492-4A6B-8050-A6B44F11B5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13B4EDF3-5414-4F6E-8824-4FDC7BFD5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6CE204CE-5738-4712-8E02-CF746C010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2369023-4235-4E1E-A424-EA0EA83DE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14226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8ADAB-CA55-D663-E7FC-5485EE55D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E79682-995B-9A64-4C70-C4DE0E8A11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6631" y="3148179"/>
            <a:ext cx="5194999" cy="36089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1D6A4C-0DBD-9056-6818-5D603CE1DA21}"/>
              </a:ext>
            </a:extLst>
          </p:cNvPr>
          <p:cNvSpPr txBox="1"/>
          <p:nvPr/>
        </p:nvSpPr>
        <p:spPr>
          <a:xfrm>
            <a:off x="525717" y="2502568"/>
            <a:ext cx="7030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Selected the number of clusters to be 5</a:t>
            </a:r>
          </a:p>
        </p:txBody>
      </p:sp>
    </p:spTree>
    <p:extLst>
      <p:ext uri="{BB962C8B-B14F-4D97-AF65-F5344CB8AC3E}">
        <p14:creationId xmlns:p14="http://schemas.microsoft.com/office/powerpoint/2010/main" val="14448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BBDECD-6FA2-C117-602C-F54A0865C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17" y="992017"/>
            <a:ext cx="3567436" cy="18461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CA3C3A-820C-D60E-91BB-10004CD22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1854" y="989352"/>
            <a:ext cx="3577738" cy="1851479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C77B9D-8AA6-1F95-47CD-207466721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4532" y="989352"/>
            <a:ext cx="3577738" cy="1851479"/>
          </a:xfrm>
          <a:prstGeom prst="rect">
            <a:avLst/>
          </a:prstGeom>
        </p:spPr>
      </p:pic>
      <p:grpSp>
        <p:nvGrpSpPr>
          <p:cNvPr id="60" name="Graphic 78">
            <a:extLst>
              <a:ext uri="{FF2B5EF4-FFF2-40B4-BE49-F238E27FC236}">
                <a16:creationId xmlns:a16="http://schemas.microsoft.com/office/drawing/2014/main" id="{554A72DC-6122-426C-9473-FE48DFBD1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8756" y="3562210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61" name="Graphic 78">
              <a:extLst>
                <a:ext uri="{FF2B5EF4-FFF2-40B4-BE49-F238E27FC236}">
                  <a16:creationId xmlns:a16="http://schemas.microsoft.com/office/drawing/2014/main" id="{FC2789D7-C243-446F-8C4A-3C3B673CF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2" name="Graphic 78">
              <a:extLst>
                <a:ext uri="{FF2B5EF4-FFF2-40B4-BE49-F238E27FC236}">
                  <a16:creationId xmlns:a16="http://schemas.microsoft.com/office/drawing/2014/main" id="{7BFC7F62-86A1-4E98-B4C1-E6E050894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63" name="Graphic 78">
                <a:extLst>
                  <a:ext uri="{FF2B5EF4-FFF2-40B4-BE49-F238E27FC236}">
                    <a16:creationId xmlns:a16="http://schemas.microsoft.com/office/drawing/2014/main" id="{8F4903DE-F756-4685-AA3E-D6F6DFCD6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Graphic 78">
                <a:extLst>
                  <a:ext uri="{FF2B5EF4-FFF2-40B4-BE49-F238E27FC236}">
                    <a16:creationId xmlns:a16="http://schemas.microsoft.com/office/drawing/2014/main" id="{ACAA5D31-8D54-4B6B-B297-478B664437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Graphic 78">
                <a:extLst>
                  <a:ext uri="{FF2B5EF4-FFF2-40B4-BE49-F238E27FC236}">
                    <a16:creationId xmlns:a16="http://schemas.microsoft.com/office/drawing/2014/main" id="{A4C6C8D7-9B82-4E2C-A29A-D739C1EB2B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Graphic 78">
                <a:extLst>
                  <a:ext uri="{FF2B5EF4-FFF2-40B4-BE49-F238E27FC236}">
                    <a16:creationId xmlns:a16="http://schemas.microsoft.com/office/drawing/2014/main" id="{1F47E503-8030-4E7E-8460-A711BE5672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AAA10279-97BE-C9D8-6B68-B7BA11776C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2563" y="3083909"/>
            <a:ext cx="3583719" cy="29918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C6E0158-9582-7C97-EB29-1B2A55D90F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75872" y="3204370"/>
            <a:ext cx="3583720" cy="6785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C65E72F-98FB-048F-F658-83E1934894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1285" y="3204370"/>
            <a:ext cx="3662836" cy="169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561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142D98E1-37D2-4470-BF74-845E89795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79C8C2-24AF-233E-6881-5874D256EE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47" b="1735"/>
          <a:stretch/>
        </p:blipFill>
        <p:spPr>
          <a:xfrm>
            <a:off x="333535" y="263620"/>
            <a:ext cx="5403515" cy="2701747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1B72DF-AD70-98B1-5332-4B6D33DA91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7" b="2275"/>
          <a:stretch/>
        </p:blipFill>
        <p:spPr>
          <a:xfrm>
            <a:off x="6454951" y="263620"/>
            <a:ext cx="5403515" cy="2701747"/>
          </a:xfrm>
          <a:prstGeom prst="rect">
            <a:avLst/>
          </a:prstGeom>
        </p:spPr>
      </p:pic>
      <p:grpSp>
        <p:nvGrpSpPr>
          <p:cNvPr id="59" name="Graphic 78">
            <a:extLst>
              <a:ext uri="{FF2B5EF4-FFF2-40B4-BE49-F238E27FC236}">
                <a16:creationId xmlns:a16="http://schemas.microsoft.com/office/drawing/2014/main" id="{554A72DC-6122-426C-9473-FE48DFBD1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8756" y="4193514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60" name="Graphic 78">
              <a:extLst>
                <a:ext uri="{FF2B5EF4-FFF2-40B4-BE49-F238E27FC236}">
                  <a16:creationId xmlns:a16="http://schemas.microsoft.com/office/drawing/2014/main" id="{FC2789D7-C243-446F-8C4A-3C3B673CF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1" name="Graphic 78">
              <a:extLst>
                <a:ext uri="{FF2B5EF4-FFF2-40B4-BE49-F238E27FC236}">
                  <a16:creationId xmlns:a16="http://schemas.microsoft.com/office/drawing/2014/main" id="{7BFC7F62-86A1-4E98-B4C1-E6E050894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62" name="Graphic 78">
                <a:extLst>
                  <a:ext uri="{FF2B5EF4-FFF2-40B4-BE49-F238E27FC236}">
                    <a16:creationId xmlns:a16="http://schemas.microsoft.com/office/drawing/2014/main" id="{8F4903DE-F756-4685-AA3E-D6F6DFCD6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Graphic 78">
                <a:extLst>
                  <a:ext uri="{FF2B5EF4-FFF2-40B4-BE49-F238E27FC236}">
                    <a16:creationId xmlns:a16="http://schemas.microsoft.com/office/drawing/2014/main" id="{ACAA5D31-8D54-4B6B-B297-478B664437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Graphic 78">
                <a:extLst>
                  <a:ext uri="{FF2B5EF4-FFF2-40B4-BE49-F238E27FC236}">
                    <a16:creationId xmlns:a16="http://schemas.microsoft.com/office/drawing/2014/main" id="{A4C6C8D7-9B82-4E2C-A29A-D739C1EB2B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Graphic 78">
                <a:extLst>
                  <a:ext uri="{FF2B5EF4-FFF2-40B4-BE49-F238E27FC236}">
                    <a16:creationId xmlns:a16="http://schemas.microsoft.com/office/drawing/2014/main" id="{1F47E503-8030-4E7E-8460-A711BE5672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18EA2EFE-6893-17E8-74CE-52E1682A4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851" y="3763335"/>
            <a:ext cx="4914900" cy="228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1D7CDD-5D90-E2F7-C4EB-35E7A57E0F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7109" y="3763335"/>
            <a:ext cx="4417889" cy="291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22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72FA7-9244-2772-199D-0793A6BCC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University Ethics in AI usage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D27E1C8-FFD4-8C8B-6AFE-B2D732F7E3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4980" y="2627919"/>
            <a:ext cx="4466336" cy="423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108358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Custom 101">
      <a:dk1>
        <a:sysClr val="windowText" lastClr="000000"/>
      </a:dk1>
      <a:lt1>
        <a:sysClr val="window" lastClr="FFFFFF"/>
      </a:lt1>
      <a:dk2>
        <a:srgbClr val="463443"/>
      </a:dk2>
      <a:lt2>
        <a:srgbClr val="F3F0E9"/>
      </a:lt2>
      <a:accent1>
        <a:srgbClr val="D45E5E"/>
      </a:accent1>
      <a:accent2>
        <a:srgbClr val="D49D8C"/>
      </a:accent2>
      <a:accent3>
        <a:srgbClr val="BF873A"/>
      </a:accent3>
      <a:accent4>
        <a:srgbClr val="C05050"/>
      </a:accent4>
      <a:accent5>
        <a:srgbClr val="A89F68"/>
      </a:accent5>
      <a:accent6>
        <a:srgbClr val="8F6B8A"/>
      </a:accent6>
      <a:hlink>
        <a:srgbClr val="D75681"/>
      </a:hlink>
      <a:folHlink>
        <a:srgbClr val="6C9D92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2543</TotalTime>
  <Words>89</Words>
  <Application>Microsoft Macintosh PowerPoint</Application>
  <PresentationFormat>Widescreen</PresentationFormat>
  <Paragraphs>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Next LT Pro</vt:lpstr>
      <vt:lpstr>Avenir Next LT Pro Light</vt:lpstr>
      <vt:lpstr>Georgia Pro Semibold</vt:lpstr>
      <vt:lpstr>RocaVTI</vt:lpstr>
      <vt:lpstr>Analyzing University Guidelines on generative AI</vt:lpstr>
      <vt:lpstr>Introduction</vt:lpstr>
      <vt:lpstr>Dataset</vt:lpstr>
      <vt:lpstr>Topic Modelling</vt:lpstr>
      <vt:lpstr>Sentiments of Universities towards AI</vt:lpstr>
      <vt:lpstr>Clustering Analysis</vt:lpstr>
      <vt:lpstr>PowerPoint Presentation</vt:lpstr>
      <vt:lpstr>PowerPoint Presentation</vt:lpstr>
      <vt:lpstr>University Ethics in AI usage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University Guidelines on generative AI</dc:title>
  <dc:creator>Ritesh Sabhapati Verma</dc:creator>
  <cp:lastModifiedBy>Vipul Rajiv Sarode</cp:lastModifiedBy>
  <cp:revision>14</cp:revision>
  <dcterms:created xsi:type="dcterms:W3CDTF">2023-11-14T16:40:34Z</dcterms:created>
  <dcterms:modified xsi:type="dcterms:W3CDTF">2023-12-06T13:39:50Z</dcterms:modified>
</cp:coreProperties>
</file>

<file path=docProps/thumbnail.jpeg>
</file>